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3" r:id="rId27"/>
    <p:sldId id="285" r:id="rId28"/>
    <p:sldId id="287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2" d="100"/>
          <a:sy n="72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r-HR"/>
              <a:t>Click to edit the notes'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r-HR"/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r-HR"/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r-HR"/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0D02964-2439-4E4D-9275-96F142522C43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5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72CFF5-89FA-406E-9F14-F855B3B0C093}" type="slidenum">
              <a:rPr lang="hr-HR" sz="1200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0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0D02964-2439-4E4D-9275-96F142522C4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4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12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0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68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14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41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9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13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8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16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8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98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8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51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61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0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62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2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E2D4A1-0FB5-46EF-A219-F9415D39CB0F}" type="datetimeFigureOut">
              <a:rPr lang="hr-HR" smtClean="0"/>
              <a:t>28.4.2023.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pirit@ambidekster.hr" TargetMode="External"/><Relationship Id="rId2" Type="http://schemas.openxmlformats.org/officeDocument/2006/relationships/hyperlink" Target="http://www.ambidekster.h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827584" y="3000624"/>
            <a:ext cx="6837120" cy="64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hr-HR" sz="3400" b="1" dirty="0">
                <a:solidFill>
                  <a:srgbClr val="002060"/>
                </a:solidFill>
                <a:latin typeface="Gill Sans MT"/>
              </a:rPr>
              <a:t>Koju </a:t>
            </a:r>
            <a:r>
              <a:rPr lang="hr-HR" sz="3400" b="1" i="1" dirty="0" err="1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3400" b="1" dirty="0">
                <a:solidFill>
                  <a:srgbClr val="002060"/>
                </a:solidFill>
                <a:latin typeface="Gill Sans MT"/>
              </a:rPr>
              <a:t> igru igraš?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115616" y="692696"/>
            <a:ext cx="6336792" cy="33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r-HR" sz="2800" dirty="0">
                <a:solidFill>
                  <a:srgbClr val="0070C0"/>
                </a:solidFill>
                <a:latin typeface="Gill Sans MT"/>
              </a:rPr>
              <a:t> 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Projekt: Klikni za sigurnost, 2015.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755576" y="3861048"/>
            <a:ext cx="694224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1600" dirty="0">
                <a:solidFill>
                  <a:srgbClr val="002060"/>
                </a:solidFill>
                <a:latin typeface="Gill Sans MT"/>
                <a:ea typeface="Times New Roman"/>
              </a:rPr>
              <a:t>Uz financijsku </a:t>
            </a:r>
            <a:r>
              <a:rPr lang="hr-HR" sz="1600" dirty="0" smtClean="0">
                <a:solidFill>
                  <a:srgbClr val="002060"/>
                </a:solidFill>
                <a:latin typeface="Gill Sans MT"/>
                <a:ea typeface="Times New Roman"/>
              </a:rPr>
              <a:t>podršku:</a:t>
            </a:r>
            <a:endParaRPr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r-HR" sz="1600" dirty="0">
                <a:solidFill>
                  <a:srgbClr val="002060"/>
                </a:solidFill>
                <a:latin typeface="Gill Sans MT"/>
                <a:ea typeface="Times New Roman"/>
              </a:rPr>
              <a:t>Ministarstva socijalne politike i mladih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81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39952" y="4650544"/>
            <a:ext cx="1666440" cy="664560"/>
          </a:xfrm>
          <a:prstGeom prst="rect">
            <a:avLst/>
          </a:prstGeom>
          <a:ln>
            <a:noFill/>
          </a:ln>
        </p:spPr>
      </p:pic>
      <p:pic>
        <p:nvPicPr>
          <p:cNvPr id="282" name="Slika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268760"/>
            <a:ext cx="1773360" cy="1127160"/>
          </a:xfrm>
          <a:prstGeom prst="rect">
            <a:avLst/>
          </a:prstGeom>
          <a:ln>
            <a:noFill/>
          </a:ln>
        </p:spPr>
      </p:pic>
      <p:pic>
        <p:nvPicPr>
          <p:cNvPr id="283" name="Slika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22448" y="4650544"/>
            <a:ext cx="5014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568" y="332656"/>
            <a:ext cx="7494480" cy="129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Razlikovanje nasilja preko Interneta i drugih oblika nasilja </a:t>
            </a:r>
            <a:endParaRPr b="1" dirty="0"/>
          </a:p>
        </p:txBody>
      </p:sp>
      <p:sp>
        <p:nvSpPr>
          <p:cNvPr id="301" name="CustomShape 2"/>
          <p:cNvSpPr/>
          <p:nvPr/>
        </p:nvSpPr>
        <p:spPr>
          <a:xfrm>
            <a:off x="683568" y="1628800"/>
            <a:ext cx="4320480" cy="36383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risutno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24/7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i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zloženost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kod kuće i na drugim mjestima koja su prije bila sigurna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nogobrojna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publika i svjedoci koji se brzo povećavaju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nonimnost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povećava osjećaj sigurnosti kod počinitelja, otežava nalaženje počinitelja</a:t>
            </a:r>
            <a:endParaRPr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02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1734892"/>
            <a:ext cx="2494832" cy="36383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755576" y="188640"/>
            <a:ext cx="7494480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Razlikovanje nasilja preko Interneta i drugih oblika nasilja 2.</a:t>
            </a:r>
            <a:endParaRPr b="1" dirty="0"/>
          </a:p>
        </p:txBody>
      </p:sp>
      <p:sp>
        <p:nvSpPr>
          <p:cNvPr id="304" name="CustomShape 2"/>
          <p:cNvSpPr/>
          <p:nvPr/>
        </p:nvSpPr>
        <p:spPr>
          <a:xfrm>
            <a:off x="683568" y="1772816"/>
            <a:ext cx="4756408" cy="34527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anjak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neverbalnih pokazatelja kao što su govor tijela i ton glasa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(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što može dovesti do pogrešnog    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tumačenja) 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ema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opipljive povratne informacije o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ponašanju</a:t>
            </a: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nonimnost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počiniteljima takvog nasilja daje osjećaj da počiniteljima mogu proći nekažnjeno </a:t>
            </a:r>
            <a:endParaRPr sz="2200" dirty="0">
              <a:solidFill>
                <a:srgbClr val="002060"/>
              </a:solidFill>
            </a:endParaRPr>
          </a:p>
        </p:txBody>
      </p:sp>
      <p:pic>
        <p:nvPicPr>
          <p:cNvPr id="3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39976" y="2060848"/>
            <a:ext cx="2732424" cy="326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7544" y="476672"/>
            <a:ext cx="7813440" cy="7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000" b="1" dirty="0" err="1">
                <a:solidFill>
                  <a:srgbClr val="0070C0"/>
                </a:solidFill>
                <a:latin typeface="Gill Sans MT"/>
              </a:rPr>
              <a:t>Međuvršnjačko</a:t>
            </a:r>
            <a:r>
              <a:rPr lang="hr-HR" sz="3000" b="1" dirty="0">
                <a:solidFill>
                  <a:srgbClr val="0070C0"/>
                </a:solidFill>
                <a:latin typeface="Gill Sans MT"/>
              </a:rPr>
              <a:t> nasilje preko Interneta</a:t>
            </a:r>
            <a:endParaRPr b="1" dirty="0"/>
          </a:p>
        </p:txBody>
      </p:sp>
      <p:sp>
        <p:nvSpPr>
          <p:cNvPr id="307" name="CustomShape 2"/>
          <p:cNvSpPr/>
          <p:nvPr/>
        </p:nvSpPr>
        <p:spPr>
          <a:xfrm>
            <a:off x="646992" y="1412776"/>
            <a:ext cx="8029464" cy="4032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Međuvršnjačko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nasilje preko Interneta uključuje:  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poticanje grupne mržnje,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napade na privatnost, 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uhođenje,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uznemiravanje,</a:t>
            </a:r>
          </a:p>
          <a:p>
            <a:pPr>
              <a:lnSpc>
                <a:spcPct val="100000"/>
              </a:lnSpc>
              <a:buSzPct val="100000"/>
              <a:tabLst>
                <a:tab pos="360363" algn="l"/>
              </a:tabLst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	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vrijeđanje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Može uključivati: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slanje okrutnih, zlobnih, prijetećih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poruka,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stvaranje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internetskih stranica i profila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na društvenim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mrežama koje sadrže slike, priče, šale, uvrede ili laži o vršnjaku</a:t>
            </a:r>
            <a:endParaRPr sz="22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6" descr="Ilustracija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48635" cy="20193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83568" y="260648"/>
            <a:ext cx="7632848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Kako se zaštititi od nasilja </a:t>
            </a:r>
            <a:r>
              <a:rPr lang="hr-HR" sz="2800" b="1" dirty="0" smtClean="0">
                <a:solidFill>
                  <a:srgbClr val="0070C0"/>
                </a:solidFill>
                <a:latin typeface="Gill Sans MT"/>
              </a:rPr>
              <a:t>putem Interneta</a:t>
            </a:r>
            <a:endParaRPr sz="2800" b="1" dirty="0"/>
          </a:p>
        </p:txBody>
      </p:sp>
      <p:sp>
        <p:nvSpPr>
          <p:cNvPr id="309" name="CustomShape 2"/>
          <p:cNvSpPr/>
          <p:nvPr/>
        </p:nvSpPr>
        <p:spPr>
          <a:xfrm>
            <a:off x="683568" y="1700808"/>
            <a:ext cx="7488832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r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ačunalo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treba postaviti u dnevnu sobu, te dogovoriti pravila korištenja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Interneta</a:t>
            </a:r>
          </a:p>
          <a:p>
            <a:pPr>
              <a:buSzPct val="100000"/>
            </a:pP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jeca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trebaju biti pažljiv/a pri objavljivanju osobnih podataka na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Internetu</a:t>
            </a:r>
          </a:p>
          <a:p>
            <a:pPr>
              <a:buSzPct val="100000"/>
            </a:pP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uđi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brojevi mobitela, e-mail adrese, fotografije,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video snimke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 tome slično NIKADA se ne dijele bez znanja te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osobe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11560" y="260648"/>
            <a:ext cx="7459345" cy="108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Kako se zaštititi od nasilja putem </a:t>
            </a:r>
            <a:r>
              <a:rPr lang="hr-HR" sz="2800" b="1" dirty="0" smtClean="0">
                <a:solidFill>
                  <a:srgbClr val="0070C0"/>
                </a:solidFill>
                <a:latin typeface="Gill Sans MT"/>
              </a:rPr>
              <a:t>Interneta</a:t>
            </a:r>
            <a:endParaRPr sz="2800" b="1" dirty="0"/>
          </a:p>
        </p:txBody>
      </p:sp>
      <p:sp>
        <p:nvSpPr>
          <p:cNvPr id="311" name="CustomShape 2"/>
          <p:cNvSpPr/>
          <p:nvPr/>
        </p:nvSpPr>
        <p:spPr>
          <a:xfrm>
            <a:off x="683568" y="1268760"/>
            <a:ext cx="4824536" cy="396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na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Internet ne treba stavljati ništa što ne bi trebali vidjeti prijatelji ili druge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osobe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jecu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savjetovati da se nikada ne sastaju s osobama koje upoznaju preko interneta, te da ne ostavljaju osobne informacije na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internetu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lađa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djeca ne bi trebala posjećivati </a:t>
            </a:r>
            <a:r>
              <a:rPr lang="hr-HR" sz="2000" i="1" dirty="0">
                <a:solidFill>
                  <a:srgbClr val="002060"/>
                </a:solidFill>
                <a:latin typeface="Gill Sans MT"/>
              </a:rPr>
              <a:t>chat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 sobe, forume, Facebook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...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jecu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naučiti da budu pažljivi i obazrivi prema drugima  </a:t>
            </a:r>
            <a:endParaRPr sz="20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5" name="Picture 5" descr="Klikni_za_sigurnost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1916"/>
            <a:ext cx="2106342" cy="388617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95536" y="692696"/>
            <a:ext cx="8208912" cy="93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Djecu treba naučiti kako reagirati na </a:t>
            </a:r>
            <a:r>
              <a:rPr lang="hr-HR" sz="2800" b="1" dirty="0" err="1">
                <a:solidFill>
                  <a:srgbClr val="0070C0"/>
                </a:solidFill>
                <a:latin typeface="Gill Sans MT"/>
              </a:rPr>
              <a:t>nasilje..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.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683568" y="1772816"/>
            <a:ext cx="5544616" cy="3596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h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itno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potražiti pomoć odraslih osoba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okazati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da je nasilje neprihvatljivo 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sigurati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sigurnost i zaštitu – bijeg od napadača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ž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rtvi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pomoći da prebrodi loše iskustvo i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vrati samopouzdanje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– tražiti pomoć stručnih suradnika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20000"/>
              </a:lnSpc>
              <a:buSzPct val="25000"/>
            </a:pPr>
            <a:endParaRPr lang="hr-HR" sz="2000" b="1" dirty="0" smtClean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20000"/>
              </a:lnSpc>
              <a:buSzPct val="25000"/>
            </a:pPr>
            <a:r>
              <a:rPr lang="hr-HR" sz="2000" b="1" dirty="0" smtClean="0">
                <a:solidFill>
                  <a:srgbClr val="002060"/>
                </a:solidFill>
                <a:latin typeface="Gill Sans MT"/>
              </a:rPr>
              <a:t>U </a:t>
            </a: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svakoj situaciji treba procijeniti kako je ispravno reagirati  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6" descr="Klikni_za_sigurnost-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0217"/>
            <a:ext cx="1672559" cy="3862999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86832" y="188640"/>
            <a:ext cx="7341552" cy="13681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hr-HR" sz="3600" b="1" dirty="0">
                <a:solidFill>
                  <a:srgbClr val="0070C0"/>
                </a:solidFill>
                <a:latin typeface="Gill Sans MT"/>
              </a:rPr>
              <a:t>Ako </a:t>
            </a:r>
            <a:r>
              <a:rPr lang="hr-HR" sz="3600" b="1" dirty="0" smtClean="0">
                <a:solidFill>
                  <a:srgbClr val="0070C0"/>
                </a:solidFill>
                <a:latin typeface="Gill Sans MT"/>
              </a:rPr>
              <a:t>djeca primijete 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govor mržnje...</a:t>
            </a:r>
            <a:endParaRPr sz="3600" b="1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719776" y="1844824"/>
            <a:ext cx="7452624" cy="30963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ne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trebaju odgovarati na takve poruke ili komentare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trebaju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sačuvati takve poruke ili slike jer kasnije mogu poslužiti kao dokaz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trebalo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bi otkriti tko je osoba koja širi govor mržnje kako bi se mogle poduzeti mjere za sprečavanje takvog ponašanja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kontaktirati administratora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obavijestiti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roditelje, učitelje, socijalnog pedagoga ili drugu odraslu osobu u koju imaju povjerenja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33920" y="764704"/>
            <a:ext cx="7638480" cy="113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200" b="1" dirty="0">
                <a:solidFill>
                  <a:srgbClr val="0070C0"/>
                </a:solidFill>
                <a:latin typeface="Gill Sans MT"/>
              </a:rPr>
              <a:t>Zbog čega je važno prijaviti </a:t>
            </a:r>
            <a:r>
              <a:rPr lang="hr-HR" sz="3200" b="1" dirty="0" err="1" smtClean="0">
                <a:solidFill>
                  <a:srgbClr val="0070C0"/>
                </a:solidFill>
                <a:latin typeface="Gill Sans MT"/>
              </a:rPr>
              <a:t>nasilje..</a:t>
            </a:r>
            <a:r>
              <a:rPr lang="hr-HR" sz="3200" b="1" dirty="0" smtClean="0">
                <a:solidFill>
                  <a:srgbClr val="0070C0"/>
                </a:solidFill>
                <a:latin typeface="Gill Sans MT"/>
              </a:rPr>
              <a:t>.</a:t>
            </a:r>
            <a:endParaRPr b="1" dirty="0"/>
          </a:p>
        </p:txBody>
      </p:sp>
      <p:sp>
        <p:nvSpPr>
          <p:cNvPr id="318" name="CustomShape 2"/>
          <p:cNvSpPr/>
          <p:nvPr/>
        </p:nvSpPr>
        <p:spPr>
          <a:xfrm>
            <a:off x="755576" y="2048040"/>
            <a:ext cx="7488832" cy="32531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2200" b="1" dirty="0">
                <a:solidFill>
                  <a:srgbClr val="002060"/>
                </a:solidFill>
                <a:latin typeface="Gill Sans MT"/>
              </a:rPr>
              <a:t>Zlostavljanje ima štetne posljedice i kratkoročno i dugoročno!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Ni jedan oblik zlostavljanja – </a:t>
            </a:r>
            <a:r>
              <a:rPr lang="hr-HR" sz="2200" b="1" u="sng" dirty="0">
                <a:solidFill>
                  <a:srgbClr val="002060"/>
                </a:solidFill>
                <a:latin typeface="Gill Sans MT"/>
              </a:rPr>
              <a:t>NIJE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 normalni dio odrastanja i kvalitete života u društvenoj zajednici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b="1" dirty="0" smtClean="0">
                <a:solidFill>
                  <a:srgbClr val="002060"/>
                </a:solidFill>
                <a:latin typeface="Gill Sans MT"/>
              </a:rPr>
              <a:t>Ne </a:t>
            </a:r>
            <a:r>
              <a:rPr lang="hr-HR" sz="2200" b="1" dirty="0">
                <a:solidFill>
                  <a:srgbClr val="002060"/>
                </a:solidFill>
                <a:latin typeface="Gill Sans MT"/>
              </a:rPr>
              <a:t>može se tolerirati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 da dijete nekoga zlostavlja, da njega netko zlostavlja, niti da gleda kako netko zlostavlja druge osobe, a ne reagira.</a:t>
            </a:r>
            <a:endParaRPr sz="22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39552" y="332656"/>
            <a:ext cx="7557184" cy="7384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Kratkoročne i dugoročne posljedice nasilja</a:t>
            </a:r>
            <a:endParaRPr sz="2800" b="1" dirty="0"/>
          </a:p>
        </p:txBody>
      </p:sp>
      <p:sp>
        <p:nvSpPr>
          <p:cNvPr id="320" name="CustomShape 2"/>
          <p:cNvSpPr/>
          <p:nvPr/>
        </p:nvSpPr>
        <p:spPr>
          <a:xfrm>
            <a:off x="626930" y="1052736"/>
            <a:ext cx="7833501" cy="44644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1700" b="1" u="sng" dirty="0">
                <a:solidFill>
                  <a:srgbClr val="002060"/>
                </a:solidFill>
                <a:latin typeface="Gill Sans MT"/>
              </a:rPr>
              <a:t>Djeca i mladi  koja su žrtve nasilja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: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roblemi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u školovanju (izostajanje s nastave, lošiji školski uspjeh, napuštanje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školovanja)</a:t>
            </a:r>
            <a:endParaRPr sz="17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v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iše zdravstvenih problema</a:t>
            </a:r>
            <a:endParaRPr sz="17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češći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osjećaj tuge i usamljenosti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klonost 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depresivnosti i anksioznosti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( = osjećaji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tuge,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usamljenosti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, uznemirenosti, bezvrijednosti)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ešće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se javljaju poremećaji sa kvalitetom sna i hranjenjem 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g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ubitak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zanimanje za aktivnosti u kojima su do tada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uživala</a:t>
            </a: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17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hr-HR" sz="1700" b="1" u="sng" dirty="0">
                <a:solidFill>
                  <a:srgbClr val="002060"/>
                </a:solidFill>
                <a:latin typeface="Gill Sans MT"/>
              </a:rPr>
              <a:t>Odrasli koji su bili zlostavljani kao </a:t>
            </a:r>
            <a:r>
              <a:rPr lang="hr-HR" sz="1700" b="1" u="sng" dirty="0" smtClean="0">
                <a:solidFill>
                  <a:srgbClr val="002060"/>
                </a:solidFill>
                <a:latin typeface="Gill Sans MT"/>
              </a:rPr>
              <a:t>djeca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i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maju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niže samopoštovanje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esto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osjećaju ljutnju, gorčinu i želju za osvetom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emaju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povjerenja u ljude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u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samljeni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su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sami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su skloni zlostavljanju drugih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ešće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se bave kriminalnim aktivnostima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05360" y="476672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Rizici  i koristi od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827584" y="2996952"/>
            <a:ext cx="3697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Ove igre nose brojne rizike, ali i koristi koje je potrebno poznavati.  </a:t>
            </a:r>
            <a:endParaRPr lang="vi-VN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2857500" cy="212979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780170" y="177281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Smatra se da između 80% i 90% djece i mladih u zapadnim zemljama igra online igre.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2"/>
          <p:cNvSpPr/>
          <p:nvPr/>
        </p:nvSpPr>
        <p:spPr>
          <a:xfrm>
            <a:off x="457200" y="1604520"/>
            <a:ext cx="8226000" cy="3974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hr-HR"/>
              <a:t> </a:t>
            </a:r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755576" y="823352"/>
            <a:ext cx="7416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err="1" smtClean="0">
                <a:solidFill>
                  <a:srgbClr val="002060"/>
                </a:solidFill>
                <a:latin typeface="Gill Sans MT"/>
              </a:rPr>
              <a:t>INTERNET</a:t>
            </a:r>
            <a:endParaRPr lang="hr-HR" sz="3600" b="1" dirty="0" smtClean="0">
              <a:solidFill>
                <a:srgbClr val="002060"/>
              </a:solidFill>
              <a:latin typeface="Gill Sans MT"/>
            </a:endParaRPr>
          </a:p>
          <a:p>
            <a:endParaRPr lang="hr-HR" sz="2200" b="1" dirty="0" smtClean="0">
              <a:solidFill>
                <a:srgbClr val="002060"/>
              </a:solidFill>
              <a:latin typeface="Gill Sans MT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Najveća svjetska računalna mreža, najveća "enciklopedija" u povijesti čovječanstva.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Sastoji se od više različitih usluga: www, e-mail,  </a:t>
            </a:r>
            <a:r>
              <a:rPr lang="hr-HR" sz="2400" i="1" dirty="0" smtClean="0">
                <a:solidFill>
                  <a:srgbClr val="002060"/>
                </a:solidFill>
                <a:latin typeface="Gill Sans MT"/>
              </a:rPr>
              <a:t>chat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, društvene mreže (Facebook, Twitter, </a:t>
            </a: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Myspace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), blogovi i dugo.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237"/>
            <a:ext cx="8748464" cy="146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Rizici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283968" y="2204864"/>
            <a:ext cx="4320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1. </a:t>
            </a:r>
            <a:r>
              <a:rPr lang="hr-HR" sz="2300" dirty="0">
                <a:solidFill>
                  <a:srgbClr val="002060"/>
                </a:solidFill>
                <a:latin typeface="Gill Sans MT"/>
              </a:rPr>
              <a:t>t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ehnološke rizike (virusi, opasni programi i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slično)</a:t>
            </a:r>
          </a:p>
          <a:p>
            <a:pPr marL="268288" indent="-268288">
              <a:lnSpc>
                <a:spcPct val="100000"/>
              </a:lnSpc>
              <a:buSzPct val="25000"/>
              <a:buAutoNum type="arabicPeriod"/>
            </a:pPr>
            <a:endParaRPr lang="vi-VN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2.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ocijalne rizike (krađa identiteta, krađa kartica i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slično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)</a:t>
            </a:r>
            <a:endParaRPr lang="hr-HR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endParaRPr lang="vi-VN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3.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p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sihološke rizike (ovisnost o </a:t>
            </a:r>
            <a:r>
              <a:rPr lang="vi-VN" sz="23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 igrama,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zlostavljanje)</a:t>
            </a:r>
            <a:endParaRPr lang="vi-VN" sz="23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5" name="Picture 6" descr="Ilustracija0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404530" cy="28803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Pravokutnik 2"/>
          <p:cNvSpPr/>
          <p:nvPr/>
        </p:nvSpPr>
        <p:spPr>
          <a:xfrm>
            <a:off x="2123728" y="1268760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Rizici od </a:t>
            </a:r>
            <a:r>
              <a:rPr lang="vi-VN" sz="24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 igara dijele se na: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07504" y="414152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800" b="1" dirty="0">
                <a:solidFill>
                  <a:srgbClr val="0070C0"/>
                </a:solidFill>
                <a:latin typeface="Gill Sans MT"/>
              </a:rPr>
              <a:t>Ovisnost o </a:t>
            </a:r>
            <a:r>
              <a:rPr lang="hr-HR" sz="38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800" b="1" dirty="0">
                <a:solidFill>
                  <a:srgbClr val="0070C0"/>
                </a:solidFill>
                <a:latin typeface="Gill Sans MT"/>
              </a:rPr>
              <a:t> igrama</a:t>
            </a:r>
            <a:endParaRPr sz="3800"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39552" y="1535881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Stručnjaci upozoravaju da igranje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igara dulje od 2 sata dnevno može dovesti do pojave ovisnosti.</a:t>
            </a:r>
          </a:p>
          <a:p>
            <a:pPr>
              <a:lnSpc>
                <a:spcPct val="100000"/>
              </a:lnSpc>
              <a:buSzPct val="25000"/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Simptomi ovisnosti o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igrama:</a:t>
            </a: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1. Zaokupljenost – dijete ili mlada osoba zaokupljeno je igrom, priča uglavnom o njoj, čini se da je odsutno duhom kad nije uz igru, a postaje i razdražljivo.</a:t>
            </a:r>
          </a:p>
          <a:p>
            <a:pPr marL="268288" indent="-268288">
              <a:lnSpc>
                <a:spcPct val="100000"/>
              </a:lnSpc>
              <a:buSzPct val="25000"/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2. Umanjivanje – dijete ili mlada osoba koji su ovisni o igri umanjuju vrijeme koje provode u igri, izmišljaju aktivnosti kako bi bili više uz računalo ili jednostavno lažu.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87967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3. Nedostatak kontrole – dijete ili mlada osoba ovisna o </a:t>
            </a: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nema kontrolu nad vremenom  provedenim na </a:t>
            </a: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 Možda ima namjeru igrati samo 15 minuta,</a:t>
            </a:r>
          </a:p>
          <a:p>
            <a:pPr marL="268288" indent="-268288"/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4. Gubitak vremena – dijete može početi igrati igru popodne, s namjerom da igra kraće vrijeme, a zatim ustanovi da je već kasno i da nije obavilo školske obaveze.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5. Negativan utjecaj na druga područja života – dijete se udaljava od obitelji i prijatelja, školski uspjeh slabi, gubi interese za druga područja. </a:t>
            </a:r>
          </a:p>
          <a:p>
            <a:pPr marL="268288" indent="-268288">
              <a:lnSpc>
                <a:spcPct val="100000"/>
              </a:lnSpc>
            </a:pP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539552" y="663654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6. Zaštita od negativnih osjećaja ili situacija – djeca mogu bježati u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igre kako bi se zaštitila od suočavanja s negativnim situacijama ili osjećajima.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7. Negiranje – ako se dijete ili mladu osobu suoči s činjenicom da pretjeruje u igranju igara, počinje se agresivnije braniti.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8. Zloporaba novca – neke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igre zahtijevaju trošenje stvarnog novca. Ukoliko primijetite da  dijete krade novac ili troši sav džeparac na igre, to je znak ovisnosti. 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9. Miješani osjećaji – često se javlja kombinacija euforije i krivnje.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23528" y="340704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Koristi od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39552" y="1484784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Iako </a:t>
            </a:r>
            <a:r>
              <a:rPr lang="vi-VN" sz="26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 igre nose navedene rizike,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od njih ipak postoje i određene koristi koje ne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treba zanemariti, ukoliko se igraju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kontrolirano i unutar određenih vremenskih okvira.</a:t>
            </a:r>
            <a:endParaRPr lang="vi-VN" sz="26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3841291" cy="255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755987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00000"/>
              </a:lnSpc>
              <a:buSzPct val="25000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</a:rPr>
              <a:t>1.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poboljšavaju pamćenje, kognitivni razvoj, sposobnost zaključivanja, donošenja odluka, pa čak i reflekse.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2.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pridonose razvoju kreativnog (divergentnog) razmišljanja.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3.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kod djece i mladih potaknuti konstruktivne interese koji se zatim mogu pretočiti i u stvarni život.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221040"/>
            <a:ext cx="8228160" cy="1249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Pravokutnik 3"/>
          <p:cNvSpPr/>
          <p:nvPr/>
        </p:nvSpPr>
        <p:spPr>
          <a:xfrm>
            <a:off x="539552" y="98072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00000"/>
              </a:lnSpc>
              <a:buSzPct val="25000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</a:rPr>
              <a:t>4.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osnažiti postojeće odnose i pomoći u stvaranju novih, osobito kod manje socijalno vješte djece i mladih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5.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potiču učenje i usavršavanje stranih jezika.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6.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biti sjajan uvod u svijet računala i informatike za djecu i mlade.  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79512" y="260648"/>
            <a:ext cx="8228160" cy="93610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Predatori na </a:t>
            </a:r>
            <a:r>
              <a:rPr lang="hr-HR" sz="3600" b="1" dirty="0" err="1">
                <a:solidFill>
                  <a:srgbClr val="0070C0"/>
                </a:solidFill>
                <a:latin typeface="Gill Sans MT"/>
              </a:rPr>
              <a:t>internetu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83568" y="150975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Posebnu opasnosti na internetu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predstavljaju predatori. </a:t>
            </a:r>
          </a:p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Tu se ubrajaju pedofili, trgovci ljudima i organima, </a:t>
            </a:r>
          </a:p>
          <a:p>
            <a:pPr>
              <a:lnSpc>
                <a:spcPct val="100000"/>
              </a:lnSpc>
              <a:buSzPct val="25000"/>
            </a:pP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narko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-dileri, članovi opasnih sekti, te brojne druge opasne osobe koje preko interneta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lakše dolaze u kontakt s djecom i mladima nego u stvarnom životu. 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436622"/>
            <a:ext cx="4153353" cy="291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79512" y="412712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Primjeri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predatora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75265" y="1700808"/>
            <a:ext cx="520484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pedofili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sekti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trgovci ljudima i ljudskim organima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kriminalnih skupina (</a:t>
            </a:r>
            <a:r>
              <a:rPr lang="hr-HR" sz="2300" dirty="0" err="1" smtClean="0">
                <a:solidFill>
                  <a:srgbClr val="002060"/>
                </a:solidFill>
                <a:latin typeface="Gill Sans MT"/>
              </a:rPr>
              <a:t>narko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 dileri, razbojničke bande i sl.)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skupina koje potiču opasne stilove života (npr. </a:t>
            </a:r>
            <a:r>
              <a:rPr lang="hr-HR" sz="2300" dirty="0" err="1" smtClean="0">
                <a:solidFill>
                  <a:srgbClr val="002060"/>
                </a:solidFill>
                <a:latin typeface="Gill Sans MT"/>
              </a:rPr>
              <a:t>anoreksičarke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)</a:t>
            </a:r>
            <a:endParaRPr lang="hr-HR" sz="23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67644"/>
            <a:ext cx="2771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79512" y="116632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Znakovi upozorenja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119675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depresivne, mračne misli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suicidalne ideje, pokušaji suicida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sklonost samoozljeđivanju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neobične promjene u stilu odjeće i glazbe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udaljavanje od prijatelja i obitelji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pisanje dnevnika morbidnih sadržaja</a:t>
            </a:r>
          </a:p>
          <a:p>
            <a:pPr>
              <a:lnSpc>
                <a:spcPct val="100000"/>
              </a:lnSpc>
              <a:buSzPct val="25000"/>
              <a:tabLst>
                <a:tab pos="176213" algn="l"/>
              </a:tabLst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	</a:t>
            </a: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osjećaj paranoje, tuđe kontrole nad sobom</a:t>
            </a: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sastanci s nepoznatim ljudima u kasne sate, odbijanje odgovora na pitanja u vezi s tim ili laganje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naizmjenično traženje i odbijanje pomoći od okoline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nagle promjene raspoloženja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bezvoljnost, ponekad u kombinaciji s izraženom agresijom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727280" y="1794960"/>
            <a:ext cx="5720040" cy="1824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hr-HR"/>
              <a:t> </a:t>
            </a:r>
            <a:endParaRPr/>
          </a:p>
          <a:p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31740"/>
            <a:ext cx="2857500" cy="28575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611560" y="692696"/>
            <a:ext cx="6480720" cy="3974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r>
              <a:rPr lang="hr-HR" sz="2800" b="1" dirty="0">
                <a:solidFill>
                  <a:srgbClr val="002060"/>
                </a:solidFill>
                <a:latin typeface="Gill Sans MT"/>
                <a:ea typeface="Microsoft YaHei"/>
              </a:rPr>
              <a:t>       Internet djeci nudi: </a:t>
            </a:r>
            <a:endParaRPr lang="hr-HR" sz="2800" b="1" dirty="0" smtClean="0">
              <a:solidFill>
                <a:srgbClr val="002060"/>
              </a:solidFill>
              <a:latin typeface="Gill Sans MT"/>
              <a:ea typeface="Microsoft YaHei"/>
            </a:endParaRPr>
          </a:p>
          <a:p>
            <a:endParaRPr sz="2800" b="1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brzu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informaciju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komunikaciju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s </a:t>
            </a: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vršnjacima</a:t>
            </a:r>
            <a:endParaRPr lang="hr-HR"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razmjenu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iskustava i mišljenja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učenje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razvoj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kreativnosti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zabavu</a:t>
            </a:r>
            <a:endParaRPr sz="28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467544" y="404664"/>
            <a:ext cx="7858440" cy="113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Ukoliko je potreban savjet i stručna </a:t>
            </a:r>
            <a:r>
              <a:rPr lang="hr-HR" sz="2800" b="1" dirty="0" err="1">
                <a:solidFill>
                  <a:srgbClr val="0070C0"/>
                </a:solidFill>
                <a:latin typeface="Gill Sans MT"/>
              </a:rPr>
              <a:t>pomoć..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.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18204" y="1340768"/>
            <a:ext cx="7626204" cy="41044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000" i="1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000" i="1" dirty="0" smtClean="0">
                <a:solidFill>
                  <a:srgbClr val="002060"/>
                </a:solidFill>
                <a:latin typeface="Gill Sans MT"/>
              </a:rPr>
              <a:t>n-line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 savjetovalište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Ambidekster kluba: </a:t>
            </a:r>
            <a:r>
              <a:rPr lang="hr-HR" sz="2000" dirty="0">
                <a:solidFill>
                  <a:srgbClr val="0070C0"/>
                </a:solidFill>
                <a:latin typeface="Gill Sans MT"/>
              </a:rPr>
              <a:t>„Klikni za sigurnost</a:t>
            </a:r>
            <a:r>
              <a:rPr lang="hr-HR" sz="2000" dirty="0" smtClean="0">
                <a:solidFill>
                  <a:srgbClr val="0070C0"/>
                </a:solidFill>
                <a:latin typeface="Gill Sans MT"/>
              </a:rPr>
              <a:t>”:</a:t>
            </a:r>
            <a:endParaRPr lang="hr-HR" sz="2000" dirty="0"/>
          </a:p>
          <a:p>
            <a:pPr>
              <a:lnSpc>
                <a:spcPct val="100000"/>
              </a:lnSpc>
              <a:buSzPct val="25000"/>
            </a:pPr>
            <a:r>
              <a:rPr lang="hr-HR" sz="2000" u="sng" dirty="0" smtClean="0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www</a:t>
            </a:r>
            <a:r>
              <a:rPr lang="hr-HR" sz="2000" u="sng" dirty="0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. </a:t>
            </a:r>
            <a:r>
              <a:rPr lang="hr-HR" sz="2000" u="sng" dirty="0" err="1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ambidekster.hr</a:t>
            </a:r>
            <a:endParaRPr sz="20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Gill Sans MT"/>
                <a:hlinkClick r:id="rId3"/>
              </a:rPr>
              <a:t>e-mail: spirit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Gill Sans MT"/>
                <a:ea typeface="Verdana"/>
                <a:hlinkClick r:id="rId3"/>
              </a:rPr>
              <a:t>@ambidekster.hr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sz="2000" dirty="0"/>
          </a:p>
          <a:p>
            <a:pPr>
              <a:lnSpc>
                <a:spcPct val="120000"/>
              </a:lnSpc>
              <a:buSzPct val="25000"/>
            </a:pP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T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  <a:ea typeface="Verdana"/>
              </a:rPr>
              <a:t>elefon </a:t>
            </a: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– 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01/ 285 2170</a:t>
            </a:r>
            <a:endParaRPr sz="2000" dirty="0"/>
          </a:p>
          <a:p>
            <a:pPr>
              <a:lnSpc>
                <a:spcPct val="120000"/>
              </a:lnSpc>
            </a:pPr>
            <a:endParaRPr sz="2000" dirty="0"/>
          </a:p>
          <a:p>
            <a:pPr>
              <a:lnSpc>
                <a:spcPct val="120000"/>
              </a:lnSpc>
              <a:buSzPct val="25000"/>
            </a:pP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  <a:ea typeface="Verdana"/>
              </a:rPr>
              <a:t>ruštvene </a:t>
            </a: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mreže </a:t>
            </a:r>
            <a:endParaRPr sz="2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Facebook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</a:t>
            </a:r>
            <a:endParaRPr sz="2000" dirty="0"/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Twitter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 @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AmbideksterK</a:t>
            </a:r>
            <a:endParaRPr sz="2000" dirty="0"/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Youtube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kanal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 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55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80112" y="2132856"/>
            <a:ext cx="2452498" cy="2016224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743720" y="692696"/>
            <a:ext cx="7428680" cy="93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Što djeca mogu dobiti za sebe ako se jave u savjetovalište?</a:t>
            </a:r>
            <a:endParaRPr sz="2800"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755576" y="1930768"/>
            <a:ext cx="6684160" cy="337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ristup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bez osuđivanja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tručan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savjet kako postupiti u određenoj situaciji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aučiti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nešto novo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poznati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novo društvo i sklopiti prijateljstva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valitetno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provoditi slobodno vrijeme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v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eselo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raspoloženje i dobro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društvo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ovo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životno iskustvo!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63320" y="4365000"/>
            <a:ext cx="2697120" cy="16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727280" y="1794960"/>
            <a:ext cx="5720040" cy="1824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hr-HR"/>
              <a:t> </a:t>
            </a:r>
            <a:endParaRPr/>
          </a:p>
          <a:p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827584" y="764704"/>
            <a:ext cx="4032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400" b="1" dirty="0" smtClean="0">
                <a:solidFill>
                  <a:srgbClr val="002060"/>
                </a:solidFill>
                <a:latin typeface="Gill Sans MT"/>
              </a:rPr>
              <a:t>Opasnosti za djecu na </a:t>
            </a:r>
            <a:r>
              <a:rPr lang="hr-HR" sz="2400" b="1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400" b="1" dirty="0" smtClean="0">
                <a:solidFill>
                  <a:srgbClr val="002060"/>
                </a:solidFill>
                <a:latin typeface="Gill Sans MT"/>
              </a:rPr>
              <a:t>:</a:t>
            </a:r>
          </a:p>
          <a:p>
            <a:pPr>
              <a:lnSpc>
                <a:spcPct val="100000"/>
              </a:lnSpc>
              <a:buSzPct val="25000"/>
            </a:pPr>
            <a:endParaRPr lang="hr-HR" sz="2000" b="1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neprimjerenim sadržajima 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 predatorima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uznemirujućim i neprijateljskim porukama, nasilju te sustavnom zlostavljanju 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pretjerana izoliranost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razvoj ovisnosti o 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  <a:ea typeface="Microsoft YaHei"/>
              </a:rPr>
              <a:t>online</a:t>
            </a:r>
            <a:r>
              <a:rPr lang="hr-HR" sz="2400" i="1" dirty="0" smtClean="0">
                <a:solidFill>
                  <a:srgbClr val="002060"/>
                </a:solidFill>
                <a:latin typeface="Gill Sans MT"/>
                <a:ea typeface="Microsoft YaHei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igrama</a:t>
            </a:r>
            <a:endParaRPr lang="hr-HR" sz="2400" dirty="0"/>
          </a:p>
        </p:txBody>
      </p:sp>
      <p:pic>
        <p:nvPicPr>
          <p:cNvPr id="5" name="Picture 6" descr="Ilustracija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045999" cy="450042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05912" y="476672"/>
            <a:ext cx="7494480" cy="11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zlostavljanje?</a:t>
            </a:r>
            <a:endParaRPr b="1" dirty="0"/>
          </a:p>
        </p:txBody>
      </p:sp>
      <p:sp>
        <p:nvSpPr>
          <p:cNvPr id="291" name="CustomShape 2"/>
          <p:cNvSpPr/>
          <p:nvPr/>
        </p:nvSpPr>
        <p:spPr>
          <a:xfrm>
            <a:off x="683568" y="1700808"/>
            <a:ext cx="7776864" cy="3528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Zlostavljanje se događa kada su osobe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opetovan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o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trajno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izložene negativnim postupcima od strane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jedne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ili više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osoba</a:t>
            </a:r>
          </a:p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Tri važna elementa zlostavljanja: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NEGATIVNI POSTUPCI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PONAVLJAJUĆE I TRAJNO POSTUPANJE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NERAVNOMJERAN ODNOS SNAGA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33904" y="552392"/>
            <a:ext cx="7494480" cy="100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nije zlostavljanje? 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539552" y="1772816"/>
            <a:ext cx="7738036" cy="3596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dbacivanje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ili ružno ponašanje prema nekome koje se dogodi samo jednom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gresivno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ponašanje ili ponižavanje koje se dogodi samo jednom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bostrana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svađa, prepirka ili tučnjava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Ovakvi slučajevi </a:t>
            </a:r>
            <a:r>
              <a:rPr lang="hr-HR" sz="2400" b="1" dirty="0">
                <a:solidFill>
                  <a:srgbClr val="0070C0"/>
                </a:solidFill>
                <a:latin typeface="Gill Sans MT"/>
              </a:rPr>
              <a:t>nasilja</a:t>
            </a:r>
            <a:r>
              <a:rPr lang="hr-HR" sz="2400" b="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mogu izazvati veliku uznemirenost, ali  to nisu slučajevi zlostavljanja sve dok ih netko ne radi stalno i namjerno istoj osobi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51256" y="624384"/>
            <a:ext cx="6445080" cy="8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govor mržnje?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611560" y="1628800"/>
            <a:ext cx="7848872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Grubo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uvredljivo izražavanje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kojem je namjera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zastrašiti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uznemiriti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drugu osobu, koji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širi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potiče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na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nasilje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,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mržnju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diskriminaciju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(negativno mišljenje i ponašanje prema drugim osobama na osnovu njihovog spola, rase, nacionalnosti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religije..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.)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Termin „govor mržnje“ podrazumijeva sve oblike izražavanja koji šire, potiču, promoviraju ili opravdavaju rasnu mržnju, ksenofobiju, antisemitizam i druge oblike mržnje na temelju netolerancije.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83568" y="764704"/>
            <a:ext cx="7494480" cy="8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nasilje preko </a:t>
            </a:r>
            <a:r>
              <a:rPr lang="hr-HR" sz="3600" b="1" dirty="0" err="1" smtClean="0">
                <a:solidFill>
                  <a:srgbClr val="0070C0"/>
                </a:solidFill>
                <a:latin typeface="Gill Sans MT"/>
              </a:rPr>
              <a:t>interneta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?</a:t>
            </a:r>
            <a:endParaRPr b="1" dirty="0"/>
          </a:p>
        </p:txBody>
      </p:sp>
      <p:sp>
        <p:nvSpPr>
          <p:cNvPr id="297" name="CustomShape 2"/>
          <p:cNvSpPr/>
          <p:nvPr/>
        </p:nvSpPr>
        <p:spPr>
          <a:xfrm>
            <a:off x="755576" y="3356992"/>
            <a:ext cx="5760640" cy="19100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Svaka </a:t>
            </a:r>
            <a:r>
              <a:rPr lang="hr-HR" sz="2600" dirty="0">
                <a:solidFill>
                  <a:srgbClr val="002060"/>
                </a:solidFill>
                <a:latin typeface="Gill Sans MT"/>
              </a:rPr>
              <a:t>komunikacijska aktivnost putem </a:t>
            </a:r>
            <a:r>
              <a:rPr lang="hr-HR" sz="2600" i="1" dirty="0" err="1">
                <a:solidFill>
                  <a:srgbClr val="002060"/>
                </a:solidFill>
                <a:latin typeface="Gill Sans MT"/>
              </a:rPr>
              <a:t>cyber</a:t>
            </a:r>
            <a:r>
              <a:rPr lang="hr-HR" sz="2600" dirty="0">
                <a:solidFill>
                  <a:srgbClr val="002060"/>
                </a:solidFill>
                <a:latin typeface="Gill Sans MT"/>
              </a:rPr>
              <a:t> tehnologije koja se može smatrati štetnom za pojedinca i za opće dobro</a:t>
            </a:r>
            <a:endParaRPr sz="26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8" descr="Ilustracija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79" y="3933056"/>
            <a:ext cx="1533525" cy="227203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ustomShape 2"/>
          <p:cNvSpPr/>
          <p:nvPr/>
        </p:nvSpPr>
        <p:spPr>
          <a:xfrm>
            <a:off x="755576" y="1844824"/>
            <a:ext cx="7344816" cy="13681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600" dirty="0">
                <a:solidFill>
                  <a:srgbClr val="002060"/>
                </a:solidFill>
                <a:latin typeface="Gill Sans MT"/>
              </a:rPr>
              <a:t>Situacije kad je mlada osoba izložena napadu druge osobe ili grupe, preko Interneta ili mobilnog telefona (</a:t>
            </a:r>
            <a:r>
              <a:rPr lang="hr-HR" sz="2600" i="1" dirty="0" err="1">
                <a:solidFill>
                  <a:srgbClr val="002060"/>
                </a:solidFill>
                <a:latin typeface="Gill Sans MT"/>
              </a:rPr>
              <a:t>Cyber</a:t>
            </a:r>
            <a:r>
              <a:rPr lang="hr-HR" sz="2600" i="1" dirty="0">
                <a:solidFill>
                  <a:srgbClr val="002060"/>
                </a:solidFill>
                <a:latin typeface="Gill Sans MT"/>
              </a:rPr>
              <a:t>-tehnologije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)</a:t>
            </a:r>
            <a:endParaRPr sz="26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95487" y="620688"/>
            <a:ext cx="7776864" cy="93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000" b="1" dirty="0">
                <a:solidFill>
                  <a:srgbClr val="0070C0"/>
                </a:solidFill>
                <a:latin typeface="Gill Sans MT"/>
              </a:rPr>
              <a:t>Što sve pripada u nasilje preko Interneta?</a:t>
            </a:r>
            <a:endParaRPr b="1" dirty="0"/>
          </a:p>
        </p:txBody>
      </p:sp>
      <p:sp>
        <p:nvSpPr>
          <p:cNvPr id="299" name="CustomShape 2"/>
          <p:cNvSpPr/>
          <p:nvPr/>
        </p:nvSpPr>
        <p:spPr>
          <a:xfrm>
            <a:off x="567495" y="1628800"/>
            <a:ext cx="7676913" cy="34550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uznemirujućih poruka preko mobitela, e-maila,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chata</a:t>
            </a:r>
            <a:endParaRPr lang="hr-HR"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rađa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ili izmjena lozinki za mail, društvene mreže i sl.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bjava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tuđih privatnih podataka ili neistina na internetu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uznemirujućih slika putem interneta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ostavljanje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internetskih anketa o nekoj osobi, koje su  uvredljive  po svojem sadržaju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virusa putem e-maila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eksplicitnih sadržaja putem interneta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l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ažno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predstavljanje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stavljanje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lažnih oglasa ili objava pod tuđim imenom</a:t>
            </a:r>
            <a:endParaRPr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lavni događaj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1475</Words>
  <Application>Microsoft Office PowerPoint</Application>
  <PresentationFormat>Prikaz na zaslonu (4:3)</PresentationFormat>
  <Paragraphs>211</Paragraphs>
  <Slides>31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0" baseType="lpstr">
      <vt:lpstr>Microsoft YaHei</vt:lpstr>
      <vt:lpstr>Arial</vt:lpstr>
      <vt:lpstr>DejaVu Sans</vt:lpstr>
      <vt:lpstr>Gill Sans MT</vt:lpstr>
      <vt:lpstr>Impact</vt:lpstr>
      <vt:lpstr>StarSymbol</vt:lpstr>
      <vt:lpstr>Times New Roman</vt:lpstr>
      <vt:lpstr>Verdana</vt:lpstr>
      <vt:lpstr>Tema1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</dc:creator>
  <cp:lastModifiedBy>Željko</cp:lastModifiedBy>
  <cp:revision>35</cp:revision>
  <dcterms:modified xsi:type="dcterms:W3CDTF">2023-04-28T10:45:26Z</dcterms:modified>
</cp:coreProperties>
</file>